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7052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5E5E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7033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to convert 73% non-subscriber base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7033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3C1B6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67033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D3C1B6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4180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strengthen the 80% loyal segment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7033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AB6A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67033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AB6AA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927628"/>
            <a:ext cx="2927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41804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promotional sales with margin control—839 high spenders used discounts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9086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5E5E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9908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857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items (Gloves, Sandals, Boots) in campaigns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9086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3C1B6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9908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D3C1B6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73857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young adults and express-shipping users for maximum ROI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$59.76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1176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Mean transaction value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6493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 using pandas for analysis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Examined structure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37 missing review ratings by category median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Loaded cleaned data into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048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1538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A2A23"/>
          </a:solidFill>
          <a:ln/>
        </p:spPr>
      </p:sp>
      <p:sp>
        <p:nvSpPr>
          <p:cNvPr id="5" name="Text 2"/>
          <p:cNvSpPr/>
          <p:nvPr/>
        </p:nvSpPr>
        <p:spPr>
          <a:xfrm>
            <a:off x="4019312" y="6541651"/>
            <a:ext cx="5004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C8C76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1711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Dominance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E5E5E0"/>
                </a:highlight>
                <a:latin typeface="Lato" pitchFamily="34" charset="0"/>
                <a:ea typeface="Lato" pitchFamily="34" charset="-122"/>
                <a:cs typeface="Lato" pitchFamily="34" charset="-120"/>
              </a:rPr>
              <a:t>68% of total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significantly outpacing female shoppers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3992761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Strategic opportunity to boost female engagement through targeted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440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E5E5E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6554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761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3.86 rating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440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1B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46554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6761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3.84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440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BAB6A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AB6A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46554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6761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3.82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50032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E5E5E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4734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4921806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642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13243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3.80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50032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4734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1B6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4921806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642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13243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3.78 rating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9849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these customer favorites in marketing campaigns to drive conversions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85502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&amp; Spending Patterns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 vs Standard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2280761"/>
            <a:ext cx="6342102" cy="35515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1638" y="606421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 shipping customers spend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$2 more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per order on average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920" y="569119"/>
            <a:ext cx="6202442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Status Analysis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727246" y="2863810"/>
            <a:ext cx="2428161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endParaRPr lang="en-US" sz="3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0784" y="1630085"/>
            <a:ext cx="2961203" cy="29612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07481" y="4837986"/>
            <a:ext cx="2467689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0920" y="5264825"/>
            <a:ext cx="650093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1,053 customers with active subscriptions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474875" y="2863810"/>
            <a:ext cx="2428161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73%</a:t>
            </a:r>
            <a:endParaRPr lang="en-US" sz="3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413" y="1630085"/>
            <a:ext cx="2961203" cy="29612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55110" y="4837986"/>
            <a:ext cx="2467689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438549" y="5264825"/>
            <a:ext cx="650093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2,847 customers without subscriptions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690920" y="6000036"/>
            <a:ext cx="2467689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Breakdown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690920" y="6505932"/>
            <a:ext cx="638353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Subscribers: $62,645 total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690920" y="6890742"/>
            <a:ext cx="638353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Non-subscribers: $170,436 total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690920" y="7275552"/>
            <a:ext cx="638353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spend nearly identical: ~$59.50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7563564" y="6024682"/>
            <a:ext cx="6383536" cy="1154549"/>
          </a:xfrm>
          <a:prstGeom prst="roundRect">
            <a:avLst>
              <a:gd name="adj" fmla="val 7182"/>
            </a:avLst>
          </a:prstGeom>
          <a:solidFill>
            <a:srgbClr val="DCDCD5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0" y="6327219"/>
            <a:ext cx="246698" cy="19740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205073" y="6271379"/>
            <a:ext cx="55446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Opportunity: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Promote exclusive subscriber benefits to convert the 73% non-subscriber base and boost recurring revenue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025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387" y="892969"/>
            <a:ext cx="2283023" cy="653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76186" y="1200864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110758" y="1006316"/>
            <a:ext cx="28170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110758" y="1251466"/>
            <a:ext cx="2817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5025747" y="1556623"/>
            <a:ext cx="9179481" cy="762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35" y="1574602"/>
            <a:ext cx="4566047" cy="6532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76186" y="1801535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6252329" y="1687949"/>
            <a:ext cx="63746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6252329" y="1933099"/>
            <a:ext cx="63746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701</a:t>
            </a: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6167318" y="2238256"/>
            <a:ext cx="8037909" cy="762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63" y="2256234"/>
            <a:ext cx="6849070" cy="6532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776186" y="2483168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393781" y="2369582"/>
            <a:ext cx="34361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393781" y="2614732"/>
            <a:ext cx="3436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3,116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396835" y="303704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Based on purchase history,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highlight>
                  <a:srgbClr val="E5E5E0"/>
                </a:highlight>
                <a:latin typeface="Lato" pitchFamily="34" charset="0"/>
                <a:ea typeface="Lato" pitchFamily="34" charset="-122"/>
                <a:cs typeface="Lato" pitchFamily="34" charset="-120"/>
              </a:rPr>
              <a:t>80% of customers are loyal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with multiple purchases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396835" y="345936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 Insight</a:t>
            </a:r>
            <a:endParaRPr lang="en-US" sz="1100" dirty="0"/>
          </a:p>
        </p:txBody>
      </p:sp>
      <p:sp>
        <p:nvSpPr>
          <p:cNvPr id="19" name="Text 14"/>
          <p:cNvSpPr/>
          <p:nvPr/>
        </p:nvSpPr>
        <p:spPr>
          <a:xfrm>
            <a:off x="396835" y="374987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958 subscribers have 5+ purchases vs 2,518 non-subscribers</a:t>
            </a:r>
            <a:endParaRPr lang="en-US" sz="8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3473529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44672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 lead revenue generation—focus marketing efforts on this high-value demographic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2025-12-11T16:13:37Z</dcterms:created>
  <dcterms:modified xsi:type="dcterms:W3CDTF">2025-12-11T16:13:37Z</dcterms:modified>
</cp:coreProperties>
</file>